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 id="257" r:id="rId23"/>
    <p:sldId id="258" r:id="rId24"/>
    <p:sldId id="259" r:id="rId25"/>
    <p:sldId id="260" r:id="rId26"/>
    <p:sldId id="261" r:id="rId2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lear Sans Regular" charset="1" panose="020B0503030202020304"/>
      <p:regular r:id="rId10"/>
    </p:embeddedFont>
    <p:embeddedFont>
      <p:font typeface="Clear Sans Regular Bold" charset="1" panose="020B0603030202020304"/>
      <p:regular r:id="rId11"/>
    </p:embeddedFont>
    <p:embeddedFont>
      <p:font typeface="Clear Sans Regular Italics" charset="1" panose="020B0503030202090304"/>
      <p:regular r:id="rId12"/>
    </p:embeddedFont>
    <p:embeddedFont>
      <p:font typeface="Clear Sans Regular Bold Italics" charset="1" panose="020B0603030202090304"/>
      <p:regular r:id="rId13"/>
    </p:embeddedFont>
    <p:embeddedFont>
      <p:font typeface="Open Sans" charset="1" panose="020B0606030504020204"/>
      <p:regular r:id="rId14"/>
    </p:embeddedFont>
    <p:embeddedFont>
      <p:font typeface="Open Sans Bold" charset="1" panose="020B0806030504020204"/>
      <p:regular r:id="rId15"/>
    </p:embeddedFont>
    <p:embeddedFont>
      <p:font typeface="Open Sans Italics" charset="1" panose="020B0606030504020204"/>
      <p:regular r:id="rId16"/>
    </p:embeddedFont>
    <p:embeddedFont>
      <p:font typeface="Open Sans Bold Italics" charset="1" panose="020B0806030504020204"/>
      <p:regular r:id="rId17"/>
    </p:embeddedFont>
    <p:embeddedFont>
      <p:font typeface="Rubik Light" charset="1" panose="00000400000000000000"/>
      <p:regular r:id="rId18"/>
    </p:embeddedFont>
    <p:embeddedFont>
      <p:font typeface="Rubik Light Bold" charset="1" panose="00000500000000000000"/>
      <p:regular r:id="rId19"/>
    </p:embeddedFont>
    <p:embeddedFont>
      <p:font typeface="Rubik Light Italics" charset="1" panose="00000400000000000000"/>
      <p:regular r:id="rId20"/>
    </p:embeddedFont>
    <p:embeddedFont>
      <p:font typeface="Rubik Light Bold Italics" charset="1" panose="000005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23" Target="slides/slide2.xml" Type="http://schemas.openxmlformats.org/officeDocument/2006/relationships/slide"/><Relationship Id="rId24" Target="slides/slide3.xml" Type="http://schemas.openxmlformats.org/officeDocument/2006/relationships/slide"/><Relationship Id="rId25" Target="slides/slide4.xml" Type="http://schemas.openxmlformats.org/officeDocument/2006/relationships/slide"/><Relationship Id="rId26" Target="slides/slide5.xml" Type="http://schemas.openxmlformats.org/officeDocument/2006/relationships/slide"/><Relationship Id="rId27" Target="slides/slide6.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CE2A"/>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968603" y="1477524"/>
            <a:ext cx="14350795" cy="7331951"/>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680202" y="5026801"/>
            <a:ext cx="3278390" cy="8085716"/>
          </a:xfrm>
          <a:prstGeom prst="rect">
            <a:avLst/>
          </a:prstGeom>
        </p:spPr>
      </p:pic>
      <p:sp>
        <p:nvSpPr>
          <p:cNvPr name="TextBox 4" id="4"/>
          <p:cNvSpPr txBox="true"/>
          <p:nvPr/>
        </p:nvSpPr>
        <p:spPr>
          <a:xfrm rot="0">
            <a:off x="3711579" y="3406681"/>
            <a:ext cx="10864842" cy="2238375"/>
          </a:xfrm>
          <a:prstGeom prst="rect">
            <a:avLst/>
          </a:prstGeom>
        </p:spPr>
        <p:txBody>
          <a:bodyPr anchor="t" rtlCol="false" tIns="0" lIns="0" bIns="0" rIns="0">
            <a:spAutoFit/>
          </a:bodyPr>
          <a:lstStyle/>
          <a:p>
            <a:pPr algn="ctr">
              <a:lnSpc>
                <a:spcPts val="5879"/>
              </a:lnSpc>
            </a:pPr>
            <a:r>
              <a:rPr lang="en-US" sz="4899">
                <a:solidFill>
                  <a:srgbClr val="FFFFFF"/>
                </a:solidFill>
                <a:latin typeface="Rubik Light"/>
              </a:rPr>
              <a:t>MAVZU: SMM ASOSIDA TADQIQOT LOYIHALARINI BOSHQARISH. YOUTUBE SAYTIDA KANAL OCHISH</a:t>
            </a:r>
          </a:p>
        </p:txBody>
      </p:sp>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925450" y="4777248"/>
            <a:ext cx="2933052" cy="8962103"/>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7703024" y="-1197272"/>
            <a:ext cx="2437194" cy="2394543"/>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CE2A"/>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697461" y="1396984"/>
            <a:ext cx="14893079" cy="7493032"/>
          </a:xfrm>
          <a:prstGeom prst="rect">
            <a:avLst/>
          </a:prstGeom>
        </p:spPr>
      </p:pic>
      <p:sp>
        <p:nvSpPr>
          <p:cNvPr name="TextBox 3" id="3"/>
          <p:cNvSpPr txBox="true"/>
          <p:nvPr/>
        </p:nvSpPr>
        <p:spPr>
          <a:xfrm rot="0">
            <a:off x="4807184" y="3507105"/>
            <a:ext cx="8673632" cy="3396614"/>
          </a:xfrm>
          <a:prstGeom prst="rect">
            <a:avLst/>
          </a:prstGeom>
        </p:spPr>
        <p:txBody>
          <a:bodyPr anchor="t" rtlCol="false" tIns="0" lIns="0" bIns="0" rIns="0">
            <a:spAutoFit/>
          </a:bodyPr>
          <a:lstStyle/>
          <a:p>
            <a:pPr algn="ctr">
              <a:lnSpc>
                <a:spcPts val="6599"/>
              </a:lnSpc>
            </a:pPr>
            <a:r>
              <a:rPr lang="en-US" sz="6599">
                <a:solidFill>
                  <a:srgbClr val="000000"/>
                </a:solidFill>
                <a:latin typeface="Rubik Light Bold"/>
              </a:rPr>
              <a:t>Logotip</a:t>
            </a:r>
            <a:r>
              <a:rPr lang="en-US" sz="6599">
                <a:solidFill>
                  <a:srgbClr val="000000"/>
                </a:solidFill>
                <a:latin typeface="Rubik Light"/>
              </a:rPr>
              <a:t> — loyiha mavzusiga mos maqsadni ifodalovchi tasvir.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9EAF4"/>
        </a:solidFill>
      </p:bgPr>
    </p:bg>
    <p:spTree>
      <p:nvGrpSpPr>
        <p:cNvPr id="1" name=""/>
        <p:cNvGrpSpPr/>
        <p:nvPr/>
      </p:nvGrpSpPr>
      <p:grpSpPr>
        <a:xfrm>
          <a:off x="0" y="0"/>
          <a:ext cx="0" cy="0"/>
          <a:chOff x="0" y="0"/>
          <a:chExt cx="0" cy="0"/>
        </a:xfrm>
      </p:grpSpPr>
      <p:sp>
        <p:nvSpPr>
          <p:cNvPr name="AutoShape 2" id="2"/>
          <p:cNvSpPr/>
          <p:nvPr/>
        </p:nvSpPr>
        <p:spPr>
          <a:xfrm rot="0">
            <a:off x="-145308" y="7612069"/>
            <a:ext cx="18578615" cy="3026928"/>
          </a:xfrm>
          <a:prstGeom prst="rect">
            <a:avLst/>
          </a:prstGeom>
          <a:solidFill>
            <a:srgbClr val="13FA76"/>
          </a:solidFill>
        </p:spPr>
      </p:sp>
      <p:sp>
        <p:nvSpPr>
          <p:cNvPr name="TextBox 3" id="3"/>
          <p:cNvSpPr txBox="true"/>
          <p:nvPr/>
        </p:nvSpPr>
        <p:spPr>
          <a:xfrm rot="0">
            <a:off x="6399422" y="208161"/>
            <a:ext cx="11888578" cy="7515225"/>
          </a:xfrm>
          <a:prstGeom prst="rect">
            <a:avLst/>
          </a:prstGeom>
        </p:spPr>
        <p:txBody>
          <a:bodyPr anchor="t" rtlCol="false" tIns="0" lIns="0" bIns="0" rIns="0">
            <a:spAutoFit/>
          </a:bodyPr>
          <a:lstStyle/>
          <a:p>
            <a:pPr>
              <a:lnSpc>
                <a:spcPts val="5039"/>
              </a:lnSpc>
            </a:pPr>
            <a:r>
              <a:rPr lang="en-US" sz="4199">
                <a:solidFill>
                  <a:srgbClr val="000000"/>
                </a:solidFill>
                <a:latin typeface="Clear Sans Regular"/>
              </a:rPr>
              <a:t> YouTube saytiga qiziqarli videoning joylashtirilishi va mijozlar tomonidan uning ko‘p marta ko‘rilishi natijasida daromad olish internet orqali pul topishning oson yo‘llaridan biri sanaladi. Buning uchun ko‘pchilikka manzur bo‘ladigan qiziqarli videoni topish va unga mos sarlavha qo‘yish talab etiladi. Bu videoni qancha ko‘p mijoz tomosha qilsa, saytdan olinadigan daromad ham shuncha yuqori bo‘ladi. YouTube saytida kanal ochish uchun tarmoqqa </a:t>
            </a:r>
            <a:r>
              <a:rPr lang="en-US" sz="4199">
                <a:solidFill>
                  <a:srgbClr val="000000"/>
                </a:solidFill>
                <a:latin typeface="Clear Sans Regular Bold"/>
              </a:rPr>
              <a:t>Google akkaunti</a:t>
            </a:r>
            <a:r>
              <a:rPr lang="en-US" sz="4199">
                <a:solidFill>
                  <a:srgbClr val="000000"/>
                </a:solidFill>
                <a:latin typeface="Clear Sans Regular"/>
              </a:rPr>
              <a:t> bilan kirish lozim.</a:t>
            </a:r>
          </a:p>
          <a:p>
            <a:pPr>
              <a:lnSpc>
                <a:spcPts val="3959"/>
              </a:lnSpc>
            </a:pPr>
          </a:p>
        </p:txBody>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57806" y="831895"/>
            <a:ext cx="5503176" cy="8623210"/>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DF9DE"/>
        </a:solidFill>
      </p:bgPr>
    </p:bg>
    <p:spTree>
      <p:nvGrpSpPr>
        <p:cNvPr id="1" name=""/>
        <p:cNvGrpSpPr/>
        <p:nvPr/>
      </p:nvGrpSpPr>
      <p:grpSpPr>
        <a:xfrm>
          <a:off x="0" y="0"/>
          <a:ext cx="0" cy="0"/>
          <a:chOff x="0" y="0"/>
          <a:chExt cx="0" cy="0"/>
        </a:xfrm>
      </p:grpSpPr>
      <p:grpSp>
        <p:nvGrpSpPr>
          <p:cNvPr name="Group 2" id="2"/>
          <p:cNvGrpSpPr/>
          <p:nvPr/>
        </p:nvGrpSpPr>
        <p:grpSpPr>
          <a:xfrm rot="0">
            <a:off x="6786366" y="3715889"/>
            <a:ext cx="5685558" cy="4732799"/>
            <a:chOff x="0" y="0"/>
            <a:chExt cx="7580744" cy="6310399"/>
          </a:xfrm>
        </p:grpSpPr>
        <p:grpSp>
          <p:nvGrpSpPr>
            <p:cNvPr name="Group 3" id="3"/>
            <p:cNvGrpSpPr/>
            <p:nvPr/>
          </p:nvGrpSpPr>
          <p:grpSpPr>
            <a:xfrm rot="0">
              <a:off x="0" y="0"/>
              <a:ext cx="7580744" cy="6310399"/>
              <a:chOff x="0" y="0"/>
              <a:chExt cx="1600293" cy="1332124"/>
            </a:xfrm>
          </p:grpSpPr>
          <p:sp>
            <p:nvSpPr>
              <p:cNvPr name="Freeform 4" id="4"/>
              <p:cNvSpPr/>
              <p:nvPr/>
            </p:nvSpPr>
            <p:spPr>
              <a:xfrm>
                <a:off x="0" y="0"/>
                <a:ext cx="1600293" cy="1332124"/>
              </a:xfrm>
              <a:custGeom>
                <a:avLst/>
                <a:gdLst/>
                <a:ahLst/>
                <a:cxnLst/>
                <a:rect r="r" b="b" t="t" l="l"/>
                <a:pathLst>
                  <a:path h="1332124" w="1600293">
                    <a:moveTo>
                      <a:pt x="1475833" y="1332124"/>
                    </a:moveTo>
                    <a:lnTo>
                      <a:pt x="124460" y="1332124"/>
                    </a:lnTo>
                    <a:cubicBezTo>
                      <a:pt x="55880" y="1332124"/>
                      <a:pt x="0" y="1276244"/>
                      <a:pt x="0" y="1207664"/>
                    </a:cubicBezTo>
                    <a:lnTo>
                      <a:pt x="0" y="124460"/>
                    </a:lnTo>
                    <a:cubicBezTo>
                      <a:pt x="0" y="55880"/>
                      <a:pt x="55880" y="0"/>
                      <a:pt x="124460" y="0"/>
                    </a:cubicBezTo>
                    <a:lnTo>
                      <a:pt x="1475833" y="0"/>
                    </a:lnTo>
                    <a:cubicBezTo>
                      <a:pt x="1544413" y="0"/>
                      <a:pt x="1600293" y="55880"/>
                      <a:pt x="1600293" y="124460"/>
                    </a:cubicBezTo>
                    <a:lnTo>
                      <a:pt x="1600293" y="1207664"/>
                    </a:lnTo>
                    <a:cubicBezTo>
                      <a:pt x="1600293" y="1276244"/>
                      <a:pt x="1544413" y="1332124"/>
                      <a:pt x="1475833" y="1332124"/>
                    </a:cubicBezTo>
                    <a:close/>
                  </a:path>
                </a:pathLst>
              </a:custGeom>
              <a:solidFill>
                <a:srgbClr val="FFBAB3"/>
              </a:solidFill>
            </p:spPr>
          </p:sp>
        </p:grpSp>
        <p:sp>
          <p:nvSpPr>
            <p:cNvPr name="TextBox 5" id="5"/>
            <p:cNvSpPr txBox="true"/>
            <p:nvPr/>
          </p:nvSpPr>
          <p:spPr>
            <a:xfrm rot="0">
              <a:off x="1137677" y="1322400"/>
              <a:ext cx="5305390" cy="930199"/>
            </a:xfrm>
            <a:prstGeom prst="rect">
              <a:avLst/>
            </a:prstGeom>
          </p:spPr>
          <p:txBody>
            <a:bodyPr anchor="t" rtlCol="false" tIns="0" lIns="0" bIns="0" rIns="0">
              <a:spAutoFit/>
            </a:bodyPr>
            <a:lstStyle/>
            <a:p>
              <a:pPr algn="ctr">
                <a:lnSpc>
                  <a:spcPts val="5624"/>
                </a:lnSpc>
              </a:pPr>
            </a:p>
          </p:txBody>
        </p:sp>
      </p:grpSp>
      <p:grpSp>
        <p:nvGrpSpPr>
          <p:cNvPr name="Group 6" id="6"/>
          <p:cNvGrpSpPr/>
          <p:nvPr/>
        </p:nvGrpSpPr>
        <p:grpSpPr>
          <a:xfrm rot="0">
            <a:off x="12770971" y="3715889"/>
            <a:ext cx="4730794" cy="5709680"/>
            <a:chOff x="0" y="0"/>
            <a:chExt cx="6307725" cy="7612906"/>
          </a:xfrm>
        </p:grpSpPr>
        <p:grpSp>
          <p:nvGrpSpPr>
            <p:cNvPr name="Group 7" id="7"/>
            <p:cNvGrpSpPr/>
            <p:nvPr/>
          </p:nvGrpSpPr>
          <p:grpSpPr>
            <a:xfrm rot="0">
              <a:off x="0" y="0"/>
              <a:ext cx="6307725" cy="7612906"/>
              <a:chOff x="0" y="0"/>
              <a:chExt cx="1600293" cy="1931423"/>
            </a:xfrm>
          </p:grpSpPr>
          <p:sp>
            <p:nvSpPr>
              <p:cNvPr name="Freeform 8" id="8"/>
              <p:cNvSpPr/>
              <p:nvPr/>
            </p:nvSpPr>
            <p:spPr>
              <a:xfrm>
                <a:off x="0" y="0"/>
                <a:ext cx="1600293" cy="1931423"/>
              </a:xfrm>
              <a:custGeom>
                <a:avLst/>
                <a:gdLst/>
                <a:ahLst/>
                <a:cxnLst/>
                <a:rect r="r" b="b" t="t" l="l"/>
                <a:pathLst>
                  <a:path h="1931423" w="1600293">
                    <a:moveTo>
                      <a:pt x="1475833" y="1931422"/>
                    </a:moveTo>
                    <a:lnTo>
                      <a:pt x="124460" y="1931422"/>
                    </a:lnTo>
                    <a:cubicBezTo>
                      <a:pt x="55880" y="1931422"/>
                      <a:pt x="0" y="1875542"/>
                      <a:pt x="0" y="1806963"/>
                    </a:cubicBezTo>
                    <a:lnTo>
                      <a:pt x="0" y="124460"/>
                    </a:lnTo>
                    <a:cubicBezTo>
                      <a:pt x="0" y="55880"/>
                      <a:pt x="55880" y="0"/>
                      <a:pt x="124460" y="0"/>
                    </a:cubicBezTo>
                    <a:lnTo>
                      <a:pt x="1475833" y="0"/>
                    </a:lnTo>
                    <a:cubicBezTo>
                      <a:pt x="1544413" y="0"/>
                      <a:pt x="1600293" y="55880"/>
                      <a:pt x="1600293" y="124460"/>
                    </a:cubicBezTo>
                    <a:lnTo>
                      <a:pt x="1600293" y="1806963"/>
                    </a:lnTo>
                    <a:cubicBezTo>
                      <a:pt x="1600293" y="1875543"/>
                      <a:pt x="1544413" y="1931423"/>
                      <a:pt x="1475833" y="1931423"/>
                    </a:cubicBezTo>
                    <a:close/>
                  </a:path>
                </a:pathLst>
              </a:custGeom>
              <a:solidFill>
                <a:srgbClr val="FFBAB3"/>
              </a:solidFill>
            </p:spPr>
          </p:sp>
        </p:grpSp>
        <p:sp>
          <p:nvSpPr>
            <p:cNvPr name="TextBox 9" id="9"/>
            <p:cNvSpPr txBox="true"/>
            <p:nvPr/>
          </p:nvSpPr>
          <p:spPr>
            <a:xfrm rot="0">
              <a:off x="946629" y="1109785"/>
              <a:ext cx="4414466" cy="3126740"/>
            </a:xfrm>
            <a:prstGeom prst="rect">
              <a:avLst/>
            </a:prstGeom>
          </p:spPr>
          <p:txBody>
            <a:bodyPr anchor="t" rtlCol="false" tIns="0" lIns="0" bIns="0" rIns="0">
              <a:spAutoFit/>
            </a:bodyPr>
            <a:lstStyle/>
            <a:p>
              <a:pPr algn="ctr">
                <a:lnSpc>
                  <a:spcPts val="4680"/>
                </a:lnSpc>
              </a:pPr>
              <a:r>
                <a:rPr lang="en-US" sz="3600">
                  <a:solidFill>
                    <a:srgbClr val="000000"/>
                  </a:solidFill>
                  <a:latin typeface="Rubik Light"/>
                </a:rPr>
                <a:t>Create channel tugmachasi orqali kanal yaratiladi. </a:t>
              </a:r>
            </a:p>
          </p:txBody>
        </p:sp>
      </p:grpSp>
      <p:grpSp>
        <p:nvGrpSpPr>
          <p:cNvPr name="Group 10" id="10"/>
          <p:cNvGrpSpPr/>
          <p:nvPr/>
        </p:nvGrpSpPr>
        <p:grpSpPr>
          <a:xfrm rot="0">
            <a:off x="1811058" y="3715889"/>
            <a:ext cx="4730794" cy="5831600"/>
            <a:chOff x="0" y="0"/>
            <a:chExt cx="6307725" cy="7775466"/>
          </a:xfrm>
        </p:grpSpPr>
        <p:grpSp>
          <p:nvGrpSpPr>
            <p:cNvPr name="Group 11" id="11"/>
            <p:cNvGrpSpPr/>
            <p:nvPr/>
          </p:nvGrpSpPr>
          <p:grpSpPr>
            <a:xfrm rot="0">
              <a:off x="0" y="0"/>
              <a:ext cx="6307725" cy="7775466"/>
              <a:chOff x="0" y="0"/>
              <a:chExt cx="1600293" cy="1972665"/>
            </a:xfrm>
          </p:grpSpPr>
          <p:sp>
            <p:nvSpPr>
              <p:cNvPr name="Freeform 12" id="12"/>
              <p:cNvSpPr/>
              <p:nvPr/>
            </p:nvSpPr>
            <p:spPr>
              <a:xfrm>
                <a:off x="0" y="0"/>
                <a:ext cx="1600293" cy="1972665"/>
              </a:xfrm>
              <a:custGeom>
                <a:avLst/>
                <a:gdLst/>
                <a:ahLst/>
                <a:cxnLst/>
                <a:rect r="r" b="b" t="t" l="l"/>
                <a:pathLst>
                  <a:path h="1972665" w="1600293">
                    <a:moveTo>
                      <a:pt x="1475833" y="1972664"/>
                    </a:moveTo>
                    <a:lnTo>
                      <a:pt x="124460" y="1972664"/>
                    </a:lnTo>
                    <a:cubicBezTo>
                      <a:pt x="55880" y="1972664"/>
                      <a:pt x="0" y="1916785"/>
                      <a:pt x="0" y="1848204"/>
                    </a:cubicBezTo>
                    <a:lnTo>
                      <a:pt x="0" y="124460"/>
                    </a:lnTo>
                    <a:cubicBezTo>
                      <a:pt x="0" y="55880"/>
                      <a:pt x="55880" y="0"/>
                      <a:pt x="124460" y="0"/>
                    </a:cubicBezTo>
                    <a:lnTo>
                      <a:pt x="1475833" y="0"/>
                    </a:lnTo>
                    <a:cubicBezTo>
                      <a:pt x="1544413" y="0"/>
                      <a:pt x="1600293" y="55880"/>
                      <a:pt x="1600293" y="124460"/>
                    </a:cubicBezTo>
                    <a:lnTo>
                      <a:pt x="1600293" y="1848205"/>
                    </a:lnTo>
                    <a:cubicBezTo>
                      <a:pt x="1600293" y="1916785"/>
                      <a:pt x="1544413" y="1972665"/>
                      <a:pt x="1475833" y="1972665"/>
                    </a:cubicBezTo>
                    <a:close/>
                  </a:path>
                </a:pathLst>
              </a:custGeom>
              <a:solidFill>
                <a:srgbClr val="FFBAB3"/>
              </a:solidFill>
            </p:spPr>
          </p:sp>
        </p:grpSp>
        <p:sp>
          <p:nvSpPr>
            <p:cNvPr name="TextBox 13" id="13"/>
            <p:cNvSpPr txBox="true"/>
            <p:nvPr/>
          </p:nvSpPr>
          <p:spPr>
            <a:xfrm rot="0">
              <a:off x="946629" y="1109785"/>
              <a:ext cx="4414466" cy="3289300"/>
            </a:xfrm>
            <a:prstGeom prst="rect">
              <a:avLst/>
            </a:prstGeom>
          </p:spPr>
          <p:txBody>
            <a:bodyPr anchor="t" rtlCol="false" tIns="0" lIns="0" bIns="0" rIns="0">
              <a:spAutoFit/>
            </a:bodyPr>
            <a:lstStyle/>
            <a:p>
              <a:pPr>
                <a:lnSpc>
                  <a:spcPts val="3900"/>
                </a:lnSpc>
              </a:pPr>
              <a:r>
                <a:rPr lang="en-US" sz="3000">
                  <a:solidFill>
                    <a:srgbClr val="000000"/>
                  </a:solidFill>
                  <a:latin typeface="Rubik Light"/>
                </a:rPr>
                <a:t>YouTube saytiga akkaunt yordamida kiriladi va YouTube Studio bo‘limi tanlanadi </a:t>
              </a:r>
            </a:p>
          </p:txBody>
        </p:sp>
      </p:grpSp>
      <p:grpSp>
        <p:nvGrpSpPr>
          <p:cNvPr name="Group 14" id="14"/>
          <p:cNvGrpSpPr/>
          <p:nvPr/>
        </p:nvGrpSpPr>
        <p:grpSpPr>
          <a:xfrm rot="0">
            <a:off x="3331799" y="2871233"/>
            <a:ext cx="1689312" cy="1689312"/>
            <a:chOff x="0" y="0"/>
            <a:chExt cx="6350000" cy="6350000"/>
          </a:xfrm>
        </p:grpSpPr>
        <p:sp>
          <p:nvSpPr>
            <p:cNvPr name="Freeform 15" id="15"/>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grpSp>
        <p:nvGrpSpPr>
          <p:cNvPr name="Group 16" id="16"/>
          <p:cNvGrpSpPr/>
          <p:nvPr/>
        </p:nvGrpSpPr>
        <p:grpSpPr>
          <a:xfrm rot="0">
            <a:off x="14291712" y="2670838"/>
            <a:ext cx="1689312" cy="1689312"/>
            <a:chOff x="0" y="0"/>
            <a:chExt cx="6350000" cy="6350000"/>
          </a:xfrm>
        </p:grpSpPr>
        <p:sp>
          <p:nvSpPr>
            <p:cNvPr name="Freeform 17" id="17"/>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name="Picture 18" id="1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839723" y="3199658"/>
            <a:ext cx="593288" cy="889124"/>
          </a:xfrm>
          <a:prstGeom prst="rect">
            <a:avLst/>
          </a:prstGeom>
        </p:spPr>
      </p:pic>
      <p:grpSp>
        <p:nvGrpSpPr>
          <p:cNvPr name="Group 19" id="19"/>
          <p:cNvGrpSpPr/>
          <p:nvPr/>
        </p:nvGrpSpPr>
        <p:grpSpPr>
          <a:xfrm rot="0">
            <a:off x="8709525" y="2871233"/>
            <a:ext cx="1689312" cy="1689312"/>
            <a:chOff x="0" y="0"/>
            <a:chExt cx="6350000" cy="6350000"/>
          </a:xfrm>
        </p:grpSpPr>
        <p:sp>
          <p:nvSpPr>
            <p:cNvPr name="Freeform 20" id="20"/>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name="Picture 21" id="21"/>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9151763" y="3199658"/>
            <a:ext cx="804836" cy="788739"/>
          </a:xfrm>
          <a:prstGeom prst="rect">
            <a:avLst/>
          </a:prstGeom>
        </p:spPr>
      </p:pic>
      <p:pic>
        <p:nvPicPr>
          <p:cNvPr name="Picture 22" id="22"/>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3861319" y="3271327"/>
            <a:ext cx="644629" cy="846171"/>
          </a:xfrm>
          <a:prstGeom prst="rect">
            <a:avLst/>
          </a:prstGeom>
        </p:spPr>
      </p:pic>
      <p:sp>
        <p:nvSpPr>
          <p:cNvPr name="TextBox 23" id="23"/>
          <p:cNvSpPr txBox="true"/>
          <p:nvPr/>
        </p:nvSpPr>
        <p:spPr>
          <a:xfrm rot="0">
            <a:off x="3558572" y="422938"/>
            <a:ext cx="11170856" cy="2247900"/>
          </a:xfrm>
          <a:prstGeom prst="rect">
            <a:avLst/>
          </a:prstGeom>
        </p:spPr>
        <p:txBody>
          <a:bodyPr anchor="t" rtlCol="false" tIns="0" lIns="0" bIns="0" rIns="0">
            <a:spAutoFit/>
          </a:bodyPr>
          <a:lstStyle/>
          <a:p>
            <a:pPr algn="ctr">
              <a:lnSpc>
                <a:spcPts val="6840"/>
              </a:lnSpc>
            </a:pPr>
            <a:r>
              <a:rPr lang="en-US" sz="5700">
                <a:solidFill>
                  <a:srgbClr val="000000"/>
                </a:solidFill>
                <a:latin typeface="Rubik Light Bold"/>
              </a:rPr>
              <a:t>YouTube saytida kanal ochish</a:t>
            </a:r>
          </a:p>
          <a:p>
            <a:pPr algn="ctr">
              <a:lnSpc>
                <a:spcPts val="10800"/>
              </a:lnSpc>
            </a:pPr>
          </a:p>
        </p:txBody>
      </p:sp>
      <p:sp>
        <p:nvSpPr>
          <p:cNvPr name="AutoShape 24" id="24"/>
          <p:cNvSpPr/>
          <p:nvPr/>
        </p:nvSpPr>
        <p:spPr>
          <a:xfrm rot="0">
            <a:off x="0" y="8808068"/>
            <a:ext cx="18288000" cy="1478932"/>
          </a:xfrm>
          <a:prstGeom prst="rect">
            <a:avLst/>
          </a:prstGeom>
          <a:solidFill>
            <a:srgbClr val="84653C"/>
          </a:solidFill>
        </p:spPr>
      </p:sp>
      <p:pic>
        <p:nvPicPr>
          <p:cNvPr name="Picture 25" id="2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true" flipV="false" rot="0">
            <a:off x="15136368" y="5274707"/>
            <a:ext cx="2840638" cy="8266408"/>
          </a:xfrm>
          <a:prstGeom prst="rect">
            <a:avLst/>
          </a:prstGeom>
        </p:spPr>
      </p:pic>
      <p:sp>
        <p:nvSpPr>
          <p:cNvPr name="TextBox 26" id="26"/>
          <p:cNvSpPr txBox="true"/>
          <p:nvPr/>
        </p:nvSpPr>
        <p:spPr>
          <a:xfrm rot="0">
            <a:off x="7239217" y="4322050"/>
            <a:ext cx="5232707" cy="2580043"/>
          </a:xfrm>
          <a:prstGeom prst="rect">
            <a:avLst/>
          </a:prstGeom>
        </p:spPr>
        <p:txBody>
          <a:bodyPr anchor="t" rtlCol="false" tIns="0" lIns="0" bIns="0" rIns="0">
            <a:spAutoFit/>
          </a:bodyPr>
          <a:lstStyle/>
          <a:p>
            <a:pPr algn="ctr">
              <a:lnSpc>
                <a:spcPts val="3401"/>
              </a:lnSpc>
              <a:spcBef>
                <a:spcPct val="0"/>
              </a:spcBef>
            </a:pPr>
            <a:r>
              <a:rPr lang="en-US" sz="2616">
                <a:solidFill>
                  <a:srgbClr val="000000"/>
                </a:solidFill>
                <a:latin typeface="Rubik Light"/>
              </a:rPr>
              <a:t>Use YouTube as... oynasi yordamida kanal nomi yoziladi. Kanal nomi sifatida ism, familiya yoki kompaniya, firma va brendning nomi kiritilishi mumkin. Masalan, internet.marketing</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45E8F8"/>
        </a:solidFill>
      </p:bgPr>
    </p:bg>
    <p:spTree>
      <p:nvGrpSpPr>
        <p:cNvPr id="1" name=""/>
        <p:cNvGrpSpPr/>
        <p:nvPr/>
      </p:nvGrpSpPr>
      <p:grpSpPr>
        <a:xfrm>
          <a:off x="0" y="0"/>
          <a:ext cx="0" cy="0"/>
          <a:chOff x="0" y="0"/>
          <a:chExt cx="0" cy="0"/>
        </a:xfrm>
      </p:grpSpPr>
      <p:sp>
        <p:nvSpPr>
          <p:cNvPr name="TextBox 2" id="2"/>
          <p:cNvSpPr txBox="true"/>
          <p:nvPr/>
        </p:nvSpPr>
        <p:spPr>
          <a:xfrm rot="0">
            <a:off x="314241" y="-66675"/>
            <a:ext cx="17659518" cy="10441305"/>
          </a:xfrm>
          <a:prstGeom prst="rect">
            <a:avLst/>
          </a:prstGeom>
        </p:spPr>
        <p:txBody>
          <a:bodyPr anchor="t" rtlCol="false" tIns="0" lIns="0" bIns="0" rIns="0">
            <a:spAutoFit/>
          </a:bodyPr>
          <a:lstStyle/>
          <a:p>
            <a:pPr algn="ctr">
              <a:lnSpc>
                <a:spcPts val="4620"/>
              </a:lnSpc>
            </a:pPr>
            <a:r>
              <a:rPr lang="en-US" sz="3300">
                <a:solidFill>
                  <a:srgbClr val="000000"/>
                </a:solidFill>
                <a:latin typeface="Open Sans Bold"/>
              </a:rPr>
              <a:t>YouTube saytida kanalni sozlash</a:t>
            </a:r>
          </a:p>
          <a:p>
            <a:pPr>
              <a:lnSpc>
                <a:spcPts val="4620"/>
              </a:lnSpc>
            </a:pPr>
            <a:r>
              <a:rPr lang="en-US" sz="3300">
                <a:solidFill>
                  <a:srgbClr val="000000"/>
                </a:solidFill>
                <a:latin typeface="Arimo"/>
              </a:rPr>
              <a:t>1. YouTube saytining o‘ng yuqori qismida joylashgan avatarni bosib, Your Channel, so‘ng ochilgan oynada Customize channel tanlanadi (1).</a:t>
            </a:r>
          </a:p>
          <a:p>
            <a:pPr>
              <a:lnSpc>
                <a:spcPts val="4620"/>
              </a:lnSpc>
            </a:pPr>
            <a:r>
              <a:rPr lang="en-US" sz="3300">
                <a:solidFill>
                  <a:srgbClr val="000000"/>
                </a:solidFill>
                <a:latin typeface="Arimo"/>
              </a:rPr>
              <a:t>2. Аvatar ustida qatlamchani tanlab, Edit channel icon oynasida Edit tugmaсhasini bosgan holda Google+ ga o‘tib, kanalga mos rasm (shaxsiy foto, kompaniya yoki brend logotipi) o‘rnatiladi (2).</a:t>
            </a:r>
          </a:p>
          <a:p>
            <a:pPr>
              <a:lnSpc>
                <a:spcPts val="4620"/>
              </a:lnSpc>
            </a:pPr>
            <a:r>
              <a:rPr lang="en-US" sz="3300">
                <a:solidFill>
                  <a:srgbClr val="000000"/>
                </a:solidFill>
                <a:latin typeface="Arimo"/>
              </a:rPr>
              <a:t>3. Add channel art yordamida kanal yuqori qismi uchun o‘zingiz yaratgan yoki YouTube galereyasidan olingan tasvirni o‘rnatish mumkin. Tasvir o‘lchami 2048 × 1152 pikselda bo‘lishi tavsiya etiladi (3).</a:t>
            </a:r>
          </a:p>
          <a:p>
            <a:pPr>
              <a:lnSpc>
                <a:spcPts val="4620"/>
              </a:lnSpc>
            </a:pPr>
            <a:r>
              <a:rPr lang="en-US" sz="3300">
                <a:solidFill>
                  <a:srgbClr val="000000"/>
                </a:solidFill>
                <a:latin typeface="Arimo"/>
              </a:rPr>
              <a:t>4. Sozlash tugmachasi yordamida “Overview” sahifasi yoqib qo‘yiladi. Aynan shu sahifa yordamida: asosiy, video, pleylist, kanallar hamda kanal haqidagi menyulari ochiladi (4).</a:t>
            </a:r>
          </a:p>
          <a:p>
            <a:pPr>
              <a:lnSpc>
                <a:spcPts val="4620"/>
              </a:lnSpc>
            </a:pPr>
            <a:r>
              <a:rPr lang="en-US" sz="3300">
                <a:solidFill>
                  <a:srgbClr val="000000"/>
                </a:solidFill>
                <a:latin typeface="Arimo"/>
              </a:rPr>
              <a:t>5. About bo‘limi orqali kanal haqida qisqacha ma’lumot, turli so‘rovlar uchun elektron pochta manzili, ijtimoiy tarmoqlar va sayt manzili kiritiladi (5).</a:t>
            </a:r>
          </a:p>
          <a:p>
            <a:pPr>
              <a:lnSpc>
                <a:spcPts val="4620"/>
              </a:lnSpc>
            </a:pPr>
            <a:r>
              <a:rPr lang="en-US" sz="3300">
                <a:solidFill>
                  <a:srgbClr val="000000"/>
                </a:solidFill>
                <a:latin typeface="Arimo"/>
              </a:rPr>
              <a:t>6. Kanalga video joylashtirish uchun Videokamera ikonkasini (6) bosib, Upload video (7) ko‘rsatmasi tanlanadi.</a:t>
            </a:r>
          </a:p>
          <a:p>
            <a:pPr>
              <a:lnSpc>
                <a:spcPts val="4620"/>
              </a:lnSpc>
            </a:pPr>
            <a:r>
              <a:rPr lang="en-US" sz="3300">
                <a:solidFill>
                  <a:srgbClr val="000000"/>
                </a:solidFill>
                <a:latin typeface="Open Sans"/>
              </a:rPr>
              <a:t>7. Kanalga joylashtirilgan videolar va ular haqidagi ma’lumotlarni o‘zgartirish hamda videolarnio‘chirish Video manager bo‘limi yordamida amalga oshiriladi (8).</a:t>
            </a:r>
          </a:p>
          <a:p>
            <a:pPr>
              <a:lnSpc>
                <a:spcPts val="4620"/>
              </a:lnSpc>
            </a:pP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9BF3FD"/>
        </a:solidFill>
      </p:bgPr>
    </p:bg>
    <p:spTree>
      <p:nvGrpSpPr>
        <p:cNvPr id="1" name=""/>
        <p:cNvGrpSpPr/>
        <p:nvPr/>
      </p:nvGrpSpPr>
      <p:grpSpPr>
        <a:xfrm>
          <a:off x="0" y="0"/>
          <a:ext cx="0" cy="0"/>
          <a:chOff x="0" y="0"/>
          <a:chExt cx="0" cy="0"/>
        </a:xfrm>
      </p:grpSpPr>
      <p:grpSp>
        <p:nvGrpSpPr>
          <p:cNvPr name="Group 2" id="2"/>
          <p:cNvGrpSpPr/>
          <p:nvPr/>
        </p:nvGrpSpPr>
        <p:grpSpPr>
          <a:xfrm rot="0">
            <a:off x="9765445" y="2112667"/>
            <a:ext cx="7190618" cy="3340852"/>
            <a:chOff x="0" y="0"/>
            <a:chExt cx="4226137" cy="1963516"/>
          </a:xfrm>
        </p:grpSpPr>
        <p:sp>
          <p:nvSpPr>
            <p:cNvPr name="Freeform 3" id="3"/>
            <p:cNvSpPr/>
            <p:nvPr/>
          </p:nvSpPr>
          <p:spPr>
            <a:xfrm>
              <a:off x="0" y="0"/>
              <a:ext cx="4226137" cy="1963516"/>
            </a:xfrm>
            <a:custGeom>
              <a:avLst/>
              <a:gdLst/>
              <a:ahLst/>
              <a:cxnLst/>
              <a:rect r="r" b="b" t="t" l="l"/>
              <a:pathLst>
                <a:path h="1963516" w="4226137">
                  <a:moveTo>
                    <a:pt x="4101676" y="1963516"/>
                  </a:moveTo>
                  <a:lnTo>
                    <a:pt x="124460" y="1963516"/>
                  </a:lnTo>
                  <a:cubicBezTo>
                    <a:pt x="55880" y="1963516"/>
                    <a:pt x="0" y="1907636"/>
                    <a:pt x="0" y="1839056"/>
                  </a:cubicBezTo>
                  <a:lnTo>
                    <a:pt x="0" y="124460"/>
                  </a:lnTo>
                  <a:cubicBezTo>
                    <a:pt x="0" y="55880"/>
                    <a:pt x="55880" y="0"/>
                    <a:pt x="124460" y="0"/>
                  </a:cubicBezTo>
                  <a:lnTo>
                    <a:pt x="4101677" y="0"/>
                  </a:lnTo>
                  <a:cubicBezTo>
                    <a:pt x="4170257" y="0"/>
                    <a:pt x="4226137" y="55880"/>
                    <a:pt x="4226137" y="124460"/>
                  </a:cubicBezTo>
                  <a:lnTo>
                    <a:pt x="4226137" y="1839056"/>
                  </a:lnTo>
                  <a:cubicBezTo>
                    <a:pt x="4226137" y="1907636"/>
                    <a:pt x="4170257" y="1963516"/>
                    <a:pt x="4101677" y="1963516"/>
                  </a:cubicBezTo>
                  <a:close/>
                </a:path>
              </a:pathLst>
            </a:custGeom>
            <a:solidFill>
              <a:srgbClr val="FFFFFF"/>
            </a:solidFill>
          </p:spPr>
        </p:sp>
      </p:grpSp>
      <p:sp>
        <p:nvSpPr>
          <p:cNvPr name="AutoShape 4" id="4"/>
          <p:cNvSpPr/>
          <p:nvPr/>
        </p:nvSpPr>
        <p:spPr>
          <a:xfrm rot="0">
            <a:off x="0" y="9258300"/>
            <a:ext cx="18288000" cy="1028700"/>
          </a:xfrm>
          <a:prstGeom prst="rect">
            <a:avLst/>
          </a:prstGeom>
          <a:solidFill>
            <a:srgbClr val="FFFFFF"/>
          </a:solidFill>
        </p:spPr>
      </p:sp>
      <p:sp>
        <p:nvSpPr>
          <p:cNvPr name="TextBox 5" id="5"/>
          <p:cNvSpPr txBox="true"/>
          <p:nvPr/>
        </p:nvSpPr>
        <p:spPr>
          <a:xfrm rot="0">
            <a:off x="8963408" y="638971"/>
            <a:ext cx="8794692" cy="7962900"/>
          </a:xfrm>
          <a:prstGeom prst="rect">
            <a:avLst/>
          </a:prstGeom>
        </p:spPr>
        <p:txBody>
          <a:bodyPr anchor="t" rtlCol="false" tIns="0" lIns="0" bIns="0" rIns="0">
            <a:spAutoFit/>
          </a:bodyPr>
          <a:lstStyle/>
          <a:p>
            <a:pPr>
              <a:lnSpc>
                <a:spcPts val="3367"/>
              </a:lnSpc>
              <a:spcBef>
                <a:spcPct val="0"/>
              </a:spcBef>
            </a:pPr>
            <a:r>
              <a:rPr lang="en-US" sz="2806">
                <a:solidFill>
                  <a:srgbClr val="000000"/>
                </a:solidFill>
                <a:latin typeface="Rubik Light"/>
              </a:rPr>
              <a:t>Y</a:t>
            </a:r>
            <a:r>
              <a:rPr lang="en-US" sz="2806">
                <a:solidFill>
                  <a:srgbClr val="000000"/>
                </a:solidFill>
                <a:latin typeface="Rubik Light Bold"/>
              </a:rPr>
              <a:t>ouTube saytida kanalga video joylashtirish</a:t>
            </a:r>
          </a:p>
          <a:p>
            <a:pPr>
              <a:lnSpc>
                <a:spcPts val="3367"/>
              </a:lnSpc>
              <a:spcBef>
                <a:spcPct val="0"/>
              </a:spcBef>
            </a:pPr>
            <a:r>
              <a:rPr lang="en-US" sz="2806">
                <a:solidFill>
                  <a:srgbClr val="000000"/>
                </a:solidFill>
                <a:latin typeface="Rubik Light"/>
              </a:rPr>
              <a:t>1. Muloqotlar oynasidan Select files yordamida videofayl tanlanadi. Videofayl yuklangunga qadar, Details bo‘limi orqali video haqidagi ma’lumotlar kiritiladi (1). Ushbu bo‘limda videoning nomi, mazmuni yoziladi; mijozlarni o‘ziga jalb etuvchi belgi o‘rnatiladi, shuningdek, u orqali yangi pleylist</a:t>
            </a:r>
          </a:p>
          <a:p>
            <a:pPr>
              <a:lnSpc>
                <a:spcPts val="3367"/>
              </a:lnSpc>
              <a:spcBef>
                <a:spcPct val="0"/>
              </a:spcBef>
            </a:pPr>
            <a:r>
              <a:rPr lang="en-US" sz="2806">
                <a:solidFill>
                  <a:srgbClr val="000000"/>
                </a:solidFill>
                <a:latin typeface="Rubik Light"/>
              </a:rPr>
              <a:t>ochish va videoni mavjud pleylistga biriktirish ham mumkin; video kimlarga mo‘ljallanganligi, ya’ni uning auditoriyasi ko‘rsatiladi va shu tariqa teg, til va subtitr, tasvirga olish vaqti va manzili, litsenziya, kategoriya, izohlar sozlanadi.</a:t>
            </a:r>
          </a:p>
          <a:p>
            <a:pPr>
              <a:lnSpc>
                <a:spcPts val="3367"/>
              </a:lnSpc>
              <a:spcBef>
                <a:spcPct val="0"/>
              </a:spcBef>
            </a:pPr>
            <a:r>
              <a:rPr lang="en-US" sz="2806">
                <a:solidFill>
                  <a:srgbClr val="000000"/>
                </a:solidFill>
                <a:latin typeface="Rubik Light"/>
              </a:rPr>
              <a:t>2. Video elements bo‘limi orqali videoning oxiriga turli izohlar, murojaatlarni qo‘shish mumkin (2).</a:t>
            </a:r>
          </a:p>
          <a:p>
            <a:pPr>
              <a:lnSpc>
                <a:spcPts val="3367"/>
              </a:lnSpc>
              <a:spcBef>
                <a:spcPct val="0"/>
              </a:spcBef>
            </a:pPr>
            <a:r>
              <a:rPr lang="en-US" sz="2806">
                <a:solidFill>
                  <a:srgbClr val="000000"/>
                </a:solidFill>
                <a:latin typeface="Rubik Light"/>
              </a:rPr>
              <a:t>3. Videodan foydalanish huquqlari Visibility bo‘limi orqali ko‘rsatiladi. Yuklangan videoni ochiq</a:t>
            </a:r>
          </a:p>
          <a:p>
            <a:pPr>
              <a:lnSpc>
                <a:spcPts val="3367"/>
              </a:lnSpc>
              <a:spcBef>
                <a:spcPct val="0"/>
              </a:spcBef>
            </a:pPr>
            <a:r>
              <a:rPr lang="en-US" sz="2806">
                <a:solidFill>
                  <a:srgbClr val="000000"/>
                </a:solidFill>
                <a:latin typeface="Rubik Light"/>
              </a:rPr>
              <a:t>(Public), havola orqali (Unlisted) ko‘rish mumkin, shuningdek, uni chegaralangan (Private) rejimlardan biriga o‘tkazish mumkin (3).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DAEtv_-HzW8</dc:identifier>
  <dcterms:modified xsi:type="dcterms:W3CDTF">2011-08-01T06:04:30Z</dcterms:modified>
  <cp:revision>1</cp:revision>
  <dc:title>MAVZU: SMM ASOSIDA TADQIQOT LOYIHALARINI BOSHQARISH. YOUTUBE SAYTIDA KANAL OCHISH</dc:title>
</cp:coreProperties>
</file>