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charset="1" panose="020B0606030504020204"/>
      <p:regular r:id="rId10"/>
    </p:embeddedFont>
    <p:embeddedFont>
      <p:font typeface="Open Sans Bold" charset="1" panose="020B0806030504020204"/>
      <p:regular r:id="rId11"/>
    </p:embeddedFont>
    <p:embeddedFont>
      <p:font typeface="Open Sans Italics" charset="1" panose="020B0606030504020204"/>
      <p:regular r:id="rId12"/>
    </p:embeddedFont>
    <p:embeddedFont>
      <p:font typeface="Open Sans Bold Italics" charset="1" panose="020B0806030504020204"/>
      <p:regular r:id="rId13"/>
    </p:embeddedFont>
    <p:embeddedFont>
      <p:font typeface="Crimson Roman" charset="1" panose="02030503060406020304"/>
      <p:regular r:id="rId14"/>
    </p:embeddedFont>
    <p:embeddedFont>
      <p:font typeface="Crimson Roman Bold" charset="1" panose="02000703000000000000"/>
      <p:regular r:id="rId15"/>
    </p:embeddedFont>
    <p:embeddedFont>
      <p:font typeface="Crimson Roman Italics" charset="1" panose="02000503000000000000"/>
      <p:regular r:id="rId16"/>
    </p:embeddedFont>
    <p:embeddedFont>
      <p:font typeface="Crimson Roman Bold Italics" charset="1" panose="02000703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EEE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090792" y="4247458"/>
            <a:ext cx="13955771" cy="9245699"/>
          </a:xfrm>
          <a:prstGeom prst="rect">
            <a:avLst/>
          </a:prstGeom>
        </p:spPr>
      </p:pic>
      <p:grpSp>
        <p:nvGrpSpPr>
          <p:cNvPr name="Group 3" id="3"/>
          <p:cNvGrpSpPr/>
          <p:nvPr/>
        </p:nvGrpSpPr>
        <p:grpSpPr>
          <a:xfrm rot="0">
            <a:off x="-953494" y="1416693"/>
            <a:ext cx="12819528" cy="7453614"/>
            <a:chOff x="0" y="0"/>
            <a:chExt cx="31309504" cy="18204177"/>
          </a:xfrm>
        </p:grpSpPr>
        <p:sp>
          <p:nvSpPr>
            <p:cNvPr name="Freeform 4" id="4"/>
            <p:cNvSpPr/>
            <p:nvPr/>
          </p:nvSpPr>
          <p:spPr>
            <a:xfrm>
              <a:off x="31750" y="31750"/>
              <a:ext cx="31246006" cy="18140677"/>
            </a:xfrm>
            <a:custGeom>
              <a:avLst/>
              <a:gdLst/>
              <a:ahLst/>
              <a:cxnLst/>
              <a:rect r="r" b="b" t="t" l="l"/>
              <a:pathLst>
                <a:path h="18140677" w="31246006">
                  <a:moveTo>
                    <a:pt x="31153295" y="18140677"/>
                  </a:moveTo>
                  <a:lnTo>
                    <a:pt x="92710" y="18140677"/>
                  </a:lnTo>
                  <a:cubicBezTo>
                    <a:pt x="41910" y="18140677"/>
                    <a:pt x="0" y="18098767"/>
                    <a:pt x="0" y="18047967"/>
                  </a:cubicBezTo>
                  <a:lnTo>
                    <a:pt x="0" y="92710"/>
                  </a:lnTo>
                  <a:cubicBezTo>
                    <a:pt x="0" y="41910"/>
                    <a:pt x="41910" y="0"/>
                    <a:pt x="92710" y="0"/>
                  </a:cubicBezTo>
                  <a:lnTo>
                    <a:pt x="31152024" y="0"/>
                  </a:lnTo>
                  <a:cubicBezTo>
                    <a:pt x="31202824" y="0"/>
                    <a:pt x="31244735" y="41910"/>
                    <a:pt x="31244735" y="92710"/>
                  </a:cubicBezTo>
                  <a:lnTo>
                    <a:pt x="31244735" y="18046697"/>
                  </a:lnTo>
                  <a:cubicBezTo>
                    <a:pt x="31246006" y="18098767"/>
                    <a:pt x="31204095" y="18140677"/>
                    <a:pt x="31153295" y="18140677"/>
                  </a:cubicBezTo>
                  <a:close/>
                </a:path>
              </a:pathLst>
            </a:custGeom>
            <a:solidFill>
              <a:srgbClr val="037B36"/>
            </a:solidFill>
          </p:spPr>
        </p:sp>
        <p:sp>
          <p:nvSpPr>
            <p:cNvPr name="Freeform 5" id="5"/>
            <p:cNvSpPr/>
            <p:nvPr/>
          </p:nvSpPr>
          <p:spPr>
            <a:xfrm>
              <a:off x="0" y="0"/>
              <a:ext cx="31309506" cy="18204177"/>
            </a:xfrm>
            <a:custGeom>
              <a:avLst/>
              <a:gdLst/>
              <a:ahLst/>
              <a:cxnLst/>
              <a:rect r="r" b="b" t="t" l="l"/>
              <a:pathLst>
                <a:path h="18204177" w="31309506">
                  <a:moveTo>
                    <a:pt x="31185045" y="59690"/>
                  </a:moveTo>
                  <a:cubicBezTo>
                    <a:pt x="31220603" y="59690"/>
                    <a:pt x="31249813" y="88900"/>
                    <a:pt x="31249813" y="124460"/>
                  </a:cubicBezTo>
                  <a:lnTo>
                    <a:pt x="31249813" y="18079717"/>
                  </a:lnTo>
                  <a:cubicBezTo>
                    <a:pt x="31249813" y="18115277"/>
                    <a:pt x="31220603" y="18144488"/>
                    <a:pt x="31185045" y="18144488"/>
                  </a:cubicBezTo>
                  <a:lnTo>
                    <a:pt x="124460" y="18144488"/>
                  </a:lnTo>
                  <a:cubicBezTo>
                    <a:pt x="88900" y="18144488"/>
                    <a:pt x="59690" y="18115277"/>
                    <a:pt x="59690" y="18079717"/>
                  </a:cubicBezTo>
                  <a:lnTo>
                    <a:pt x="59690" y="124460"/>
                  </a:lnTo>
                  <a:cubicBezTo>
                    <a:pt x="59690" y="88900"/>
                    <a:pt x="88900" y="59690"/>
                    <a:pt x="124460" y="59690"/>
                  </a:cubicBezTo>
                  <a:lnTo>
                    <a:pt x="31185045" y="59690"/>
                  </a:lnTo>
                  <a:moveTo>
                    <a:pt x="31185045" y="0"/>
                  </a:moveTo>
                  <a:lnTo>
                    <a:pt x="124460" y="0"/>
                  </a:lnTo>
                  <a:cubicBezTo>
                    <a:pt x="55880" y="0"/>
                    <a:pt x="0" y="55880"/>
                    <a:pt x="0" y="124460"/>
                  </a:cubicBezTo>
                  <a:lnTo>
                    <a:pt x="0" y="18079717"/>
                  </a:lnTo>
                  <a:cubicBezTo>
                    <a:pt x="0" y="18148297"/>
                    <a:pt x="55880" y="18204177"/>
                    <a:pt x="124460" y="18204177"/>
                  </a:cubicBezTo>
                  <a:lnTo>
                    <a:pt x="31185045" y="18204177"/>
                  </a:lnTo>
                  <a:cubicBezTo>
                    <a:pt x="31253624" y="18204177"/>
                    <a:pt x="31309506" y="18148297"/>
                    <a:pt x="31309506" y="18079717"/>
                  </a:cubicBezTo>
                  <a:lnTo>
                    <a:pt x="31309506" y="124460"/>
                  </a:lnTo>
                  <a:cubicBezTo>
                    <a:pt x="31309506" y="55880"/>
                    <a:pt x="31253624" y="0"/>
                    <a:pt x="31185045" y="0"/>
                  </a:cubicBezTo>
                  <a:close/>
                </a:path>
              </a:pathLst>
            </a:custGeom>
            <a:solidFill>
              <a:srgbClr val="000000"/>
            </a:solidFill>
          </p:spPr>
        </p:sp>
      </p:grpSp>
      <p:sp>
        <p:nvSpPr>
          <p:cNvPr name="TextBox 6" id="6"/>
          <p:cNvSpPr txBox="true"/>
          <p:nvPr/>
        </p:nvSpPr>
        <p:spPr>
          <a:xfrm rot="0">
            <a:off x="1028700" y="2320575"/>
            <a:ext cx="9731644" cy="5429250"/>
          </a:xfrm>
          <a:prstGeom prst="rect">
            <a:avLst/>
          </a:prstGeom>
        </p:spPr>
        <p:txBody>
          <a:bodyPr anchor="t" rtlCol="false" tIns="0" lIns="0" bIns="0" rIns="0">
            <a:spAutoFit/>
          </a:bodyPr>
          <a:lstStyle/>
          <a:p>
            <a:pPr algn="ctr">
              <a:lnSpc>
                <a:spcPts val="10199"/>
              </a:lnSpc>
            </a:pPr>
            <a:r>
              <a:rPr lang="en-US" sz="8499">
                <a:solidFill>
                  <a:srgbClr val="FFFFFF"/>
                </a:solidFill>
                <a:latin typeface="Crimson Roman Bold"/>
              </a:rPr>
              <a:t>MAVZU:  CMS PLATFORMALARI BILAN TANISHISH</a:t>
            </a:r>
          </a:p>
          <a:p>
            <a:pPr>
              <a:lnSpc>
                <a:spcPts val="10199"/>
              </a:lnSpc>
            </a:pPr>
          </a:p>
        </p:txBody>
      </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35209"/>
          <a:stretch>
            <a:fillRect/>
          </a:stretch>
        </p:blipFill>
        <p:spPr>
          <a:xfrm flipH="false" flipV="false" rot="0">
            <a:off x="9584546" y="544132"/>
            <a:ext cx="9856422" cy="1036085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437091" y="875440"/>
            <a:ext cx="6590377" cy="2295525"/>
          </a:xfrm>
          <a:prstGeom prst="rect">
            <a:avLst/>
          </a:prstGeom>
        </p:spPr>
        <p:txBody>
          <a:bodyPr anchor="t" rtlCol="false" tIns="0" lIns="0" bIns="0" rIns="0">
            <a:spAutoFit/>
          </a:bodyPr>
          <a:lstStyle/>
          <a:p>
            <a:pPr algn="ctr">
              <a:lnSpc>
                <a:spcPts val="9000"/>
              </a:lnSpc>
            </a:pPr>
            <a:r>
              <a:rPr lang="en-US" sz="7500">
                <a:solidFill>
                  <a:srgbClr val="2A2A2A"/>
                </a:solidFill>
                <a:latin typeface="Open Sans Bold"/>
              </a:rPr>
              <a:t>Yopiq kodli platforma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33550" y="4797871"/>
            <a:ext cx="5997460" cy="3762043"/>
          </a:xfrm>
          <a:prstGeom prst="rect">
            <a:avLst/>
          </a:prstGeom>
        </p:spPr>
      </p:pic>
      <p:sp>
        <p:nvSpPr>
          <p:cNvPr name="TextBox 4" id="4"/>
          <p:cNvSpPr txBox="true"/>
          <p:nvPr/>
        </p:nvSpPr>
        <p:spPr>
          <a:xfrm rot="0">
            <a:off x="8027469" y="2726055"/>
            <a:ext cx="9850282" cy="4730115"/>
          </a:xfrm>
          <a:prstGeom prst="rect">
            <a:avLst/>
          </a:prstGeom>
        </p:spPr>
        <p:txBody>
          <a:bodyPr anchor="t" rtlCol="false" tIns="0" lIns="0" bIns="0" rIns="0">
            <a:spAutoFit/>
          </a:bodyPr>
          <a:lstStyle/>
          <a:p>
            <a:pPr>
              <a:lnSpc>
                <a:spcPts val="7559"/>
              </a:lnSpc>
            </a:pPr>
            <a:r>
              <a:rPr lang="en-US" sz="5399">
                <a:solidFill>
                  <a:srgbClr val="2A2A2A"/>
                </a:solidFill>
                <a:latin typeface="Open Sans"/>
              </a:rPr>
              <a:t>Shifrlangan dasturiy ta’minot. Uning tarkibini ko‘rib chiqish, tahrirlash, o‘zgartirish, unga qo‘shimchalar kiritish mumkin emas.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82829" y="562887"/>
            <a:ext cx="8028011" cy="1295400"/>
          </a:xfrm>
          <a:prstGeom prst="rect">
            <a:avLst/>
          </a:prstGeom>
        </p:spPr>
        <p:txBody>
          <a:bodyPr anchor="t" rtlCol="false" tIns="0" lIns="0" bIns="0" rIns="0">
            <a:spAutoFit/>
          </a:bodyPr>
          <a:lstStyle/>
          <a:p>
            <a:pPr algn="ctr">
              <a:lnSpc>
                <a:spcPts val="10200"/>
              </a:lnSpc>
            </a:pPr>
            <a:r>
              <a:rPr lang="en-US" sz="8499">
                <a:solidFill>
                  <a:srgbClr val="2A2A2A"/>
                </a:solidFill>
                <a:latin typeface="Open Sans Bold"/>
              </a:rPr>
              <a:t>Plugin (plagin)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109404" y="1709678"/>
            <a:ext cx="6155907" cy="6867644"/>
          </a:xfrm>
          <a:prstGeom prst="rect">
            <a:avLst/>
          </a:prstGeom>
        </p:spPr>
      </p:pic>
      <p:sp>
        <p:nvSpPr>
          <p:cNvPr name="TextBox 4" id="4"/>
          <p:cNvSpPr txBox="true"/>
          <p:nvPr/>
        </p:nvSpPr>
        <p:spPr>
          <a:xfrm rot="0">
            <a:off x="481559" y="3649535"/>
            <a:ext cx="9630551" cy="4091305"/>
          </a:xfrm>
          <a:prstGeom prst="rect">
            <a:avLst/>
          </a:prstGeom>
        </p:spPr>
        <p:txBody>
          <a:bodyPr anchor="t" rtlCol="false" tIns="0" lIns="0" bIns="0" rIns="0">
            <a:spAutoFit/>
          </a:bodyPr>
          <a:lstStyle/>
          <a:p>
            <a:pPr>
              <a:lnSpc>
                <a:spcPts val="8119"/>
              </a:lnSpc>
            </a:pPr>
            <a:r>
              <a:rPr lang="en-US" sz="5799">
                <a:solidFill>
                  <a:srgbClr val="2A2A2A"/>
                </a:solidFill>
                <a:latin typeface="Open Sans"/>
              </a:rPr>
              <a:t>    Dasturiy ta’minot uchun qo‘shimcha ilova. U dastur imkoniyatlarini kengaytirish uchun xizmat qiladi.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3012076"/>
            <a:ext cx="18288000" cy="0"/>
          </a:xfrm>
          <a:prstGeom prst="line">
            <a:avLst/>
          </a:prstGeom>
          <a:ln cap="rnd" w="9525">
            <a:solidFill>
              <a:srgbClr val="2A2A2A"/>
            </a:solidFill>
            <a:prstDash val="solid"/>
            <a:headEnd type="none" len="sm" w="sm"/>
            <a:tailEnd type="none" len="sm" w="sm"/>
          </a:ln>
        </p:spPr>
      </p:sp>
      <p:grpSp>
        <p:nvGrpSpPr>
          <p:cNvPr name="Group 3" id="3"/>
          <p:cNvGrpSpPr/>
          <p:nvPr/>
        </p:nvGrpSpPr>
        <p:grpSpPr>
          <a:xfrm rot="0">
            <a:off x="3319642" y="2891993"/>
            <a:ext cx="259216" cy="259216"/>
            <a:chOff x="0" y="0"/>
            <a:chExt cx="6350000" cy="6350000"/>
          </a:xfrm>
        </p:grpSpPr>
        <p:sp>
          <p:nvSpPr>
            <p:cNvPr name="Freeform 4" id="4"/>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1EFB2"/>
            </a:solidFill>
          </p:spPr>
        </p:sp>
      </p:grpSp>
      <p:grpSp>
        <p:nvGrpSpPr>
          <p:cNvPr name="Group 5" id="5"/>
          <p:cNvGrpSpPr/>
          <p:nvPr/>
        </p:nvGrpSpPr>
        <p:grpSpPr>
          <a:xfrm rot="0">
            <a:off x="14108548" y="2887230"/>
            <a:ext cx="259216" cy="259216"/>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1EFB2"/>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96999" y="3151209"/>
            <a:ext cx="5121256" cy="7148962"/>
          </a:xfrm>
          <a:prstGeom prst="rect">
            <a:avLst/>
          </a:prstGeom>
        </p:spPr>
      </p:pic>
      <p:grpSp>
        <p:nvGrpSpPr>
          <p:cNvPr name="Group 8" id="8"/>
          <p:cNvGrpSpPr/>
          <p:nvPr/>
        </p:nvGrpSpPr>
        <p:grpSpPr>
          <a:xfrm rot="0">
            <a:off x="1590948" y="3569540"/>
            <a:ext cx="3975820" cy="5083217"/>
            <a:chOff x="0" y="0"/>
            <a:chExt cx="5301093" cy="6777623"/>
          </a:xfrm>
        </p:grpSpPr>
        <p:sp>
          <p:nvSpPr>
            <p:cNvPr name="TextBox 9" id="9"/>
            <p:cNvSpPr txBox="true"/>
            <p:nvPr/>
          </p:nvSpPr>
          <p:spPr>
            <a:xfrm rot="0">
              <a:off x="0" y="0"/>
              <a:ext cx="5301093" cy="2230596"/>
            </a:xfrm>
            <a:prstGeom prst="rect">
              <a:avLst/>
            </a:prstGeom>
          </p:spPr>
          <p:txBody>
            <a:bodyPr anchor="t" rtlCol="false" tIns="0" lIns="0" bIns="0" rIns="0">
              <a:spAutoFit/>
            </a:bodyPr>
            <a:lstStyle/>
            <a:p>
              <a:pPr algn="ctr" marL="0" indent="0" lvl="0">
                <a:lnSpc>
                  <a:spcPts val="4434"/>
                </a:lnSpc>
                <a:spcBef>
                  <a:spcPct val="0"/>
                </a:spcBef>
              </a:pPr>
              <a:r>
                <a:rPr lang="en-US" sz="3695">
                  <a:solidFill>
                    <a:srgbClr val="2A2A2A"/>
                  </a:solidFill>
                  <a:latin typeface="Open Sans Bold"/>
                </a:rPr>
                <a:t>Ochiq kodli (bepul tarqatiladigan)</a:t>
              </a:r>
            </a:p>
          </p:txBody>
        </p:sp>
        <p:sp>
          <p:nvSpPr>
            <p:cNvPr name="TextBox 10" id="10"/>
            <p:cNvSpPr txBox="true"/>
            <p:nvPr/>
          </p:nvSpPr>
          <p:spPr>
            <a:xfrm rot="0">
              <a:off x="0" y="2640027"/>
              <a:ext cx="5301093" cy="4137596"/>
            </a:xfrm>
            <a:prstGeom prst="rect">
              <a:avLst/>
            </a:prstGeom>
          </p:spPr>
          <p:txBody>
            <a:bodyPr anchor="t" rtlCol="false" tIns="0" lIns="0" bIns="0" rIns="0">
              <a:spAutoFit/>
            </a:bodyPr>
            <a:lstStyle/>
            <a:p>
              <a:pPr>
                <a:lnSpc>
                  <a:spcPts val="3126"/>
                </a:lnSpc>
              </a:pPr>
              <a:r>
                <a:rPr lang="en-US" sz="2233">
                  <a:solidFill>
                    <a:srgbClr val="2A2A2A"/>
                  </a:solidFill>
                  <a:latin typeface="Open Sans"/>
                </a:rPr>
                <a:t>     Foydalanuvchi tomonidan ichki kodining o‘zgartirilishiga ruxsat beriladigan tizimlar: WordPress, Joomla, Drupal, Typo3, OpenCart, Serendipity, Dotclear, ImpressPages, Chamilo, Magento, PrestaShop.</a:t>
              </a:r>
            </a:p>
          </p:txBody>
        </p:sp>
      </p:grpSp>
      <p:grpSp>
        <p:nvGrpSpPr>
          <p:cNvPr name="Group 11" id="11"/>
          <p:cNvGrpSpPr/>
          <p:nvPr/>
        </p:nvGrpSpPr>
        <p:grpSpPr>
          <a:xfrm rot="0">
            <a:off x="12942404" y="3569540"/>
            <a:ext cx="4316896" cy="4086678"/>
            <a:chOff x="0" y="0"/>
            <a:chExt cx="5755862" cy="5448904"/>
          </a:xfrm>
        </p:grpSpPr>
        <p:sp>
          <p:nvSpPr>
            <p:cNvPr name="TextBox 12" id="12"/>
            <p:cNvSpPr txBox="true"/>
            <p:nvPr/>
          </p:nvSpPr>
          <p:spPr>
            <a:xfrm rot="0">
              <a:off x="0" y="0"/>
              <a:ext cx="5755862" cy="1992050"/>
            </a:xfrm>
            <a:prstGeom prst="rect">
              <a:avLst/>
            </a:prstGeom>
          </p:spPr>
          <p:txBody>
            <a:bodyPr anchor="t" rtlCol="false" tIns="0" lIns="0" bIns="0" rIns="0">
              <a:spAutoFit/>
            </a:bodyPr>
            <a:lstStyle/>
            <a:p>
              <a:pPr algn="ctr" marL="0" indent="0" lvl="0">
                <a:lnSpc>
                  <a:spcPts val="3959"/>
                </a:lnSpc>
                <a:spcBef>
                  <a:spcPct val="0"/>
                </a:spcBef>
              </a:pPr>
              <a:r>
                <a:rPr lang="en-US" sz="3300">
                  <a:solidFill>
                    <a:srgbClr val="2A2A2A"/>
                  </a:solidFill>
                  <a:latin typeface="Open Sans Bold"/>
                </a:rPr>
                <a:t> Yopiq kodli (tijorat maqsadida tarqatiladigan)</a:t>
              </a:r>
            </a:p>
          </p:txBody>
        </p:sp>
        <p:sp>
          <p:nvSpPr>
            <p:cNvPr name="TextBox 13" id="13"/>
            <p:cNvSpPr txBox="true"/>
            <p:nvPr/>
          </p:nvSpPr>
          <p:spPr>
            <a:xfrm rot="0">
              <a:off x="0" y="2352602"/>
              <a:ext cx="5755862" cy="3096302"/>
            </a:xfrm>
            <a:prstGeom prst="rect">
              <a:avLst/>
            </a:prstGeom>
          </p:spPr>
          <p:txBody>
            <a:bodyPr anchor="t" rtlCol="false" tIns="0" lIns="0" bIns="0" rIns="0">
              <a:spAutoFit/>
            </a:bodyPr>
            <a:lstStyle/>
            <a:p>
              <a:pPr>
                <a:lnSpc>
                  <a:spcPts val="3121"/>
                </a:lnSpc>
              </a:pPr>
              <a:r>
                <a:rPr lang="en-US" sz="2229">
                  <a:solidFill>
                    <a:srgbClr val="2A2A2A"/>
                  </a:solidFill>
                  <a:latin typeface="Open Sans"/>
                </a:rPr>
                <a:t>     Foydalanuvchi tomonidan ichki kodining o‘zgartirilishiga ruxsat berilmaydigan tizimlar: Shopify, 1С-Битрикс, CS-cart, DataLife Engine, BigCommerce , Shop-Script.</a:t>
              </a:r>
            </a:p>
          </p:txBody>
        </p:sp>
      </p:grpSp>
      <p:sp>
        <p:nvSpPr>
          <p:cNvPr name="TextBox 14" id="14"/>
          <p:cNvSpPr txBox="true"/>
          <p:nvPr/>
        </p:nvSpPr>
        <p:spPr>
          <a:xfrm rot="0">
            <a:off x="1771748" y="382364"/>
            <a:ext cx="14200796" cy="2124075"/>
          </a:xfrm>
          <a:prstGeom prst="rect">
            <a:avLst/>
          </a:prstGeom>
        </p:spPr>
        <p:txBody>
          <a:bodyPr anchor="t" rtlCol="false" tIns="0" lIns="0" bIns="0" rIns="0">
            <a:spAutoFit/>
          </a:bodyPr>
          <a:lstStyle/>
          <a:p>
            <a:pPr algn="ctr">
              <a:lnSpc>
                <a:spcPts val="8400"/>
              </a:lnSpc>
            </a:pPr>
            <a:r>
              <a:rPr lang="en-US" sz="6999">
                <a:solidFill>
                  <a:srgbClr val="2A2A2A"/>
                </a:solidFill>
                <a:latin typeface="Open Sans Bold"/>
              </a:rPr>
              <a:t>CMS platformalar ikki guruhga bo‘linadi: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3201486" cy="258447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426621" y="-174418"/>
            <a:ext cx="10964549" cy="813370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620612" y="-941445"/>
            <a:ext cx="3522508" cy="6894589"/>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797456" y="3015212"/>
            <a:ext cx="6416250" cy="7429342"/>
          </a:xfrm>
          <a:prstGeom prst="rect">
            <a:avLst/>
          </a:prstGeom>
        </p:spPr>
      </p:pic>
      <p:sp>
        <p:nvSpPr>
          <p:cNvPr name="TextBox 6" id="6"/>
          <p:cNvSpPr txBox="true"/>
          <p:nvPr/>
        </p:nvSpPr>
        <p:spPr>
          <a:xfrm rot="0">
            <a:off x="10164571" y="1028700"/>
            <a:ext cx="6124056" cy="856927"/>
          </a:xfrm>
          <a:prstGeom prst="rect">
            <a:avLst/>
          </a:prstGeom>
        </p:spPr>
        <p:txBody>
          <a:bodyPr anchor="t" rtlCol="false" tIns="0" lIns="0" bIns="0" rIns="0">
            <a:spAutoFit/>
          </a:bodyPr>
          <a:lstStyle/>
          <a:p>
            <a:pPr algn="ctr">
              <a:lnSpc>
                <a:spcPts val="3403"/>
              </a:lnSpc>
            </a:pPr>
            <a:r>
              <a:rPr lang="en-US" sz="2836">
                <a:solidFill>
                  <a:srgbClr val="FFFFFF"/>
                </a:solidFill>
                <a:latin typeface="Open Sans Bold"/>
              </a:rPr>
              <a:t>CMS platformalar vazifasiga ko‘ra ikki turga bo‘linadi: </a:t>
            </a:r>
          </a:p>
        </p:txBody>
      </p:sp>
      <p:sp>
        <p:nvSpPr>
          <p:cNvPr name="TextBox 7" id="7"/>
          <p:cNvSpPr txBox="true"/>
          <p:nvPr/>
        </p:nvSpPr>
        <p:spPr>
          <a:xfrm rot="0">
            <a:off x="8728012" y="2170543"/>
            <a:ext cx="8531288" cy="3405680"/>
          </a:xfrm>
          <a:prstGeom prst="rect">
            <a:avLst/>
          </a:prstGeom>
        </p:spPr>
        <p:txBody>
          <a:bodyPr anchor="t" rtlCol="false" tIns="0" lIns="0" bIns="0" rIns="0">
            <a:spAutoFit/>
          </a:bodyPr>
          <a:lstStyle/>
          <a:p>
            <a:pPr>
              <a:lnSpc>
                <a:spcPts val="3385"/>
              </a:lnSpc>
            </a:pPr>
            <a:r>
              <a:rPr lang="en-US" sz="2418">
                <a:solidFill>
                  <a:srgbClr val="FFFFFF"/>
                </a:solidFill>
                <a:latin typeface="Open Sans"/>
              </a:rPr>
              <a:t>— yuqori ixtisoslashgan. Bu tizimlar alohida imkoniyatlarga ega bo‘lib, maxsus belgilangan vazifalarni hal etish uchun mo‘ljallangan platformalar (masalan, internet do‘konlarini tashkil etish: bepul — OpenCart, Magento va b., tijorat maqsadida tarqatiladigan, ya’ni pullik — BigCommerce, Shop-Script va b.); </a:t>
            </a:r>
          </a:p>
          <a:p>
            <a:pPr>
              <a:lnSpc>
                <a:spcPts val="3385"/>
              </a:lnSpc>
            </a:pPr>
            <a:r>
              <a:rPr lang="en-US" sz="2418">
                <a:solidFill>
                  <a:srgbClr val="FFFFFF"/>
                </a:solidFill>
                <a:latin typeface="Open Sans"/>
              </a:rPr>
              <a:t>— universal. Turli vazifalarni hal etishga mo‘ljallangan platformalar (masalan, WordPress, Joomla, Typo3).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916992" y="1984568"/>
            <a:ext cx="4836038" cy="631786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694011" y="3345534"/>
            <a:ext cx="4593989" cy="6941466"/>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0" y="-492007"/>
            <a:ext cx="12063964" cy="8949268"/>
          </a:xfrm>
          <a:prstGeom prst="rect">
            <a:avLst/>
          </a:prstGeom>
        </p:spPr>
      </p:pic>
      <p:sp>
        <p:nvSpPr>
          <p:cNvPr name="TextBox 5" id="5"/>
          <p:cNvSpPr txBox="true"/>
          <p:nvPr/>
        </p:nvSpPr>
        <p:spPr>
          <a:xfrm rot="0">
            <a:off x="1139340" y="1205584"/>
            <a:ext cx="9785285" cy="5152390"/>
          </a:xfrm>
          <a:prstGeom prst="rect">
            <a:avLst/>
          </a:prstGeom>
        </p:spPr>
        <p:txBody>
          <a:bodyPr anchor="t" rtlCol="false" tIns="0" lIns="0" bIns="0" rIns="0">
            <a:spAutoFit/>
          </a:bodyPr>
          <a:lstStyle/>
          <a:p>
            <a:pPr algn="ctr">
              <a:lnSpc>
                <a:spcPts val="5599"/>
              </a:lnSpc>
            </a:pPr>
            <a:r>
              <a:rPr lang="en-US" sz="3999">
                <a:solidFill>
                  <a:srgbClr val="FFFFFF"/>
                </a:solidFill>
                <a:latin typeface="Open Sans Bold"/>
              </a:rPr>
              <a:t>WORDPRESS PLATFORMASI</a:t>
            </a:r>
          </a:p>
          <a:p>
            <a:pPr>
              <a:lnSpc>
                <a:spcPts val="3920"/>
              </a:lnSpc>
            </a:pPr>
            <a:r>
              <a:rPr lang="en-US" sz="3999">
                <a:solidFill>
                  <a:srgbClr val="FFFFFF"/>
                </a:solidFill>
                <a:latin typeface="Open Sans"/>
              </a:rPr>
              <a:t>   </a:t>
            </a:r>
            <a:r>
              <a:rPr lang="en-US" sz="2800">
                <a:solidFill>
                  <a:srgbClr val="FFFFFF"/>
                </a:solidFill>
                <a:latin typeface="Arimo"/>
              </a:rPr>
              <a:t>WordPress (https://wordpress.org/) dastlab bloglar yaratishga mo‘ljallangan dunyoga mashhur platforma bo‘lib, hozir uning imkoniyatlari yanada kengaytirilgan. Platformadan foydalanish juda oson, ixtiyoriy saytni plaginlar va tayyor shablonlar (minglab turlari mavjud) asosida xohlagan ko‘rinishda sozlash mumkin. Platforma tarkibini boshqaruvchi muharrir qismi yordamida sayt tuzilmasini yaratish va tahrirlash, foydalanuvchilarni ro‘yxatdan o‘tkazish mumkin.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326885"/>
            <a:ext cx="11805590" cy="875760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387770" y="1605832"/>
            <a:ext cx="5415848" cy="7075336"/>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506663" y="5943599"/>
            <a:ext cx="7781337" cy="4343401"/>
          </a:xfrm>
          <a:prstGeom prst="rect">
            <a:avLst/>
          </a:prstGeom>
        </p:spPr>
      </p:pic>
      <p:sp>
        <p:nvSpPr>
          <p:cNvPr name="TextBox 5" id="5"/>
          <p:cNvSpPr txBox="true"/>
          <p:nvPr/>
        </p:nvSpPr>
        <p:spPr>
          <a:xfrm rot="0">
            <a:off x="1188876" y="1070623"/>
            <a:ext cx="9791106" cy="5477510"/>
          </a:xfrm>
          <a:prstGeom prst="rect">
            <a:avLst/>
          </a:prstGeom>
        </p:spPr>
        <p:txBody>
          <a:bodyPr anchor="t" rtlCol="false" tIns="0" lIns="0" bIns="0" rIns="0">
            <a:spAutoFit/>
          </a:bodyPr>
          <a:lstStyle/>
          <a:p>
            <a:pPr>
              <a:lnSpc>
                <a:spcPts val="3640"/>
              </a:lnSpc>
            </a:pPr>
            <a:r>
              <a:rPr lang="en-US" sz="2600">
                <a:solidFill>
                  <a:srgbClr val="FFFFFF"/>
                </a:solidFill>
                <a:latin typeface="Open Sans Bold"/>
              </a:rPr>
              <a:t>Joomla (https://www.joomla.org/) </a:t>
            </a:r>
            <a:r>
              <a:rPr lang="en-US" sz="2600">
                <a:solidFill>
                  <a:srgbClr val="FFFFFF"/>
                </a:solidFill>
                <a:latin typeface="Open Sans"/>
              </a:rPr>
              <a:t>— o‘ta sodda, maxsus bilim talab qilmaydigan, sayt yaratishni boshlovchilar uchun mo‘ljallangan bepul tizim turi. Joomla matnli kontentga asoslanmagan web-sayt yaratish uchun mo‘ljallangan, “maxsus xabar turlarini”, ya’ni ma’lum vaqt ochiq turishi lozim bo‘lgan xabar turlarini boshqarish imkonini beruvchi platforma. Shuningdek, platforma foydalanuvchilarga boshqarish uchun juda ko‘p funksiyalarni taklif etadi. Platforma tarkibida ko‘p tilli qo‘llab-quvvatlash imkoniyati mavjud bo‘lib, sayt tillarini qo‘shish uchun plaginlar o‘rnatish (WordPress kabi) shart emas. Platforma bir vaqtning o‘zida turli kontentlar uchun bir necha shablon yoki mavzulardan foydalanish imkonini beradi.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3635" y="213597"/>
            <a:ext cx="1553142" cy="163020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802459" y="1637812"/>
            <a:ext cx="4836038" cy="6317864"/>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694011" y="3158862"/>
            <a:ext cx="4593989" cy="6941466"/>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696777" y="-277349"/>
            <a:ext cx="10964549" cy="8133702"/>
          </a:xfrm>
          <a:prstGeom prst="rect">
            <a:avLst/>
          </a:prstGeom>
        </p:spPr>
      </p:pic>
      <p:sp>
        <p:nvSpPr>
          <p:cNvPr name="TextBox 6" id="6"/>
          <p:cNvSpPr txBox="true"/>
          <p:nvPr/>
        </p:nvSpPr>
        <p:spPr>
          <a:xfrm rot="0">
            <a:off x="3076322" y="1146768"/>
            <a:ext cx="8850992" cy="4956809"/>
          </a:xfrm>
          <a:prstGeom prst="rect">
            <a:avLst/>
          </a:prstGeom>
        </p:spPr>
        <p:txBody>
          <a:bodyPr anchor="t" rtlCol="false" tIns="0" lIns="0" bIns="0" rIns="0">
            <a:spAutoFit/>
          </a:bodyPr>
          <a:lstStyle/>
          <a:p>
            <a:pPr algn="ctr">
              <a:lnSpc>
                <a:spcPts val="4060"/>
              </a:lnSpc>
            </a:pPr>
            <a:r>
              <a:rPr lang="en-US" sz="2900">
                <a:solidFill>
                  <a:srgbClr val="FFFFFF"/>
                </a:solidFill>
                <a:latin typeface="Open Sans Bold"/>
              </a:rPr>
              <a:t>DRUPAL PLATFORMASI</a:t>
            </a:r>
          </a:p>
          <a:p>
            <a:pPr>
              <a:lnSpc>
                <a:spcPts val="3920"/>
              </a:lnSpc>
            </a:pPr>
            <a:r>
              <a:rPr lang="en-US" sz="2900">
                <a:solidFill>
                  <a:srgbClr val="FFFFFF"/>
                </a:solidFill>
                <a:latin typeface="Open Sans"/>
              </a:rPr>
              <a:t>   </a:t>
            </a:r>
            <a:r>
              <a:rPr lang="en-US" sz="300">
                <a:solidFill>
                  <a:srgbClr val="FFFFFF"/>
                </a:solidFill>
                <a:latin typeface="Arimo"/>
              </a:rPr>
              <a:t>Drupal (https://www.drupal.org/) — to‘liq sayt yaratish uchun o‘zida barcha elementlarni qamrab olgan, ko‘pfunksional, nisbatan sekin ishlovchi platforma. Drupal ham Joomla kabi “maxsus xabar turlari” bilan ishlashga moslashuvchan platforma. Platforma foydalanuvchilarni hamda ko‘p tilli saytlarni boshqarish imkoniyatiga ega. Shuningdek, mazkur platforma WordPress va Joomlaga nisbatan xavfsizroq platforma hisoblanadi.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DAEuqVqe77s</dc:identifier>
  <dcterms:modified xsi:type="dcterms:W3CDTF">2011-08-01T06:04:30Z</dcterms:modified>
  <cp:revision>1</cp:revision>
  <dc:title>MAVZU:</dc:title>
</cp:coreProperties>
</file>